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
      <p:font typeface="Roboto Condensed"/>
      <p:regular r:id="rId20"/>
      <p:bold r:id="rId21"/>
      <p:italic r:id="rId22"/>
      <p:boldItalic r:id="rId23"/>
    </p:embeddedFon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h3H4sTJMEgySuLMJ+mWb05Qu5h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regular.fntdata"/><Relationship Id="rId22" Type="http://schemas.openxmlformats.org/officeDocument/2006/relationships/font" Target="fonts/RobotoCondensed-italic.fntdata"/><Relationship Id="rId21" Type="http://schemas.openxmlformats.org/officeDocument/2006/relationships/font" Target="fonts/RobotoCondensed-bold.fntdata"/><Relationship Id="rId24" Type="http://schemas.openxmlformats.org/officeDocument/2006/relationships/font" Target="fonts/GillSans-regular.fntdata"/><Relationship Id="rId23" Type="http://schemas.openxmlformats.org/officeDocument/2006/relationships/font" Target="fonts/Roboto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1"/>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11"/>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11"/>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1"/>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1"/>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1" name="Google Shape;2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1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2"/>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6" name="Google Shape;26;p12"/>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13"/>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14"/>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14"/>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1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5"/>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1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15"/>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15"/>
          <p:cNvPicPr preferRelativeResize="0"/>
          <p:nvPr/>
        </p:nvPicPr>
        <p:blipFill rotWithShape="1">
          <a:blip r:embed="rId3">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1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6"/>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1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16"/>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16"/>
          <p:cNvPicPr preferRelativeResize="0"/>
          <p:nvPr/>
        </p:nvPicPr>
        <p:blipFill rotWithShape="1">
          <a:blip r:embed="rId3">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18"/>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18"/>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18"/>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9"/>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9"/>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1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19"/>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579450" y="336925"/>
            <a:ext cx="7893000" cy="15795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t>College Acceptance </a:t>
            </a:r>
            <a:endParaRPr b="1"/>
          </a:p>
          <a:p>
            <a:pPr indent="0" lvl="0" marL="0" rtl="0" algn="ctr">
              <a:lnSpc>
                <a:spcPct val="100000"/>
              </a:lnSpc>
              <a:spcBef>
                <a:spcPts val="0"/>
              </a:spcBef>
              <a:spcAft>
                <a:spcPts val="0"/>
              </a:spcAft>
              <a:buSzPct val="111111"/>
              <a:buNone/>
            </a:pPr>
            <a:r>
              <a:rPr b="1" lang="en"/>
              <a:t>What’s Next?</a:t>
            </a:r>
            <a:endParaRPr b="1"/>
          </a:p>
        </p:txBody>
      </p:sp>
      <p:sp>
        <p:nvSpPr>
          <p:cNvPr id="91" name="Google Shape;91;p1"/>
          <p:cNvSpPr txBox="1"/>
          <p:nvPr>
            <p:ph idx="1" type="subTitle"/>
          </p:nvPr>
        </p:nvSpPr>
        <p:spPr>
          <a:xfrm>
            <a:off x="579450" y="2133350"/>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txBox="1"/>
          <p:nvPr>
            <p:ph type="title"/>
          </p:nvPr>
        </p:nvSpPr>
        <p:spPr>
          <a:xfrm>
            <a:off x="265500" y="1233175"/>
            <a:ext cx="4045200" cy="14823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Upcoming Events</a:t>
            </a:r>
            <a:endParaRPr>
              <a:latin typeface="Roboto Condensed"/>
              <a:ea typeface="Roboto Condensed"/>
              <a:cs typeface="Roboto Condensed"/>
              <a:sym typeface="Roboto Condensed"/>
            </a:endParaRPr>
          </a:p>
        </p:txBody>
      </p:sp>
      <p:sp>
        <p:nvSpPr>
          <p:cNvPr id="100" name="Google Shape;100;p2"/>
          <p:cNvSpPr txBox="1"/>
          <p:nvPr>
            <p:ph idx="2" type="body"/>
          </p:nvPr>
        </p:nvSpPr>
        <p:spPr>
          <a:xfrm>
            <a:off x="4103975" y="388700"/>
            <a:ext cx="4854300" cy="4754700"/>
          </a:xfrm>
          <a:prstGeom prst="rect">
            <a:avLst/>
          </a:prstGeom>
          <a:noFill/>
          <a:ln>
            <a:noFill/>
          </a:ln>
        </p:spPr>
        <p:txBody>
          <a:bodyPr anchorCtr="0" anchor="ctr" bIns="91425" lIns="91425" spcFirstLastPara="1" rIns="91425" wrap="square" tIns="91425">
            <a:normAutofit/>
          </a:bodyPr>
          <a:lstStyle/>
          <a:p>
            <a:pPr indent="0" lvl="0" marL="457200" rtl="0" algn="l">
              <a:lnSpc>
                <a:spcPct val="150000"/>
              </a:lnSpc>
              <a:spcBef>
                <a:spcPts val="0"/>
              </a:spcBef>
              <a:spcAft>
                <a:spcPts val="0"/>
              </a:spcAft>
              <a:buNone/>
            </a:pPr>
            <a:r>
              <a:t/>
            </a:r>
            <a:endParaRPr b="1" sz="7700">
              <a:solidFill>
                <a:schemeClr val="accent5"/>
              </a:solidFill>
            </a:endParaRPr>
          </a:p>
          <a:p>
            <a:pPr indent="0" lvl="0" marL="0" rtl="0" algn="ctr">
              <a:lnSpc>
                <a:spcPct val="100000"/>
              </a:lnSpc>
              <a:spcBef>
                <a:spcPts val="1200"/>
              </a:spcBef>
              <a:spcAft>
                <a:spcPts val="0"/>
              </a:spcAft>
              <a:buSzPts val="7200"/>
              <a:buNone/>
            </a:pPr>
            <a:r>
              <a:t/>
            </a:r>
            <a:endParaRPr b="1" sz="7700">
              <a:solidFill>
                <a:srgbClr val="00FF00"/>
              </a:solidFill>
            </a:endParaRPr>
          </a:p>
          <a:p>
            <a:pPr indent="0" lvl="0" marL="457200" rtl="0" algn="ctr">
              <a:lnSpc>
                <a:spcPct val="100000"/>
              </a:lnSpc>
              <a:spcBef>
                <a:spcPts val="1200"/>
              </a:spcBef>
              <a:spcAft>
                <a:spcPts val="1200"/>
              </a:spcAft>
              <a:buSzPts val="7200"/>
              <a:buNone/>
            </a:pPr>
            <a:r>
              <a:t/>
            </a:r>
            <a:endParaRPr b="1" sz="2000">
              <a:solidFill>
                <a:srgbClr val="00689D"/>
              </a:solidFill>
            </a:endParaRPr>
          </a:p>
        </p:txBody>
      </p:sp>
      <p:sp>
        <p:nvSpPr>
          <p:cNvPr id="101" name="Google Shape;101;p2"/>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7" name="Google Shape;107;p4"/>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Senior Decision</a:t>
            </a:r>
            <a:endParaRPr b="0" i="0" sz="1000" u="none" cap="none" strike="noStrike">
              <a:solidFill>
                <a:srgbClr val="000000"/>
              </a:solidFill>
              <a:latin typeface="Arial"/>
              <a:ea typeface="Arial"/>
              <a:cs typeface="Arial"/>
              <a:sym typeface="Arial"/>
            </a:endParaRPr>
          </a:p>
        </p:txBody>
      </p:sp>
      <p:sp>
        <p:nvSpPr>
          <p:cNvPr id="108" name="Google Shape;108;p4"/>
          <p:cNvSpPr txBox="1"/>
          <p:nvPr/>
        </p:nvSpPr>
        <p:spPr>
          <a:xfrm>
            <a:off x="979250" y="567350"/>
            <a:ext cx="7424700" cy="536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en" sz="2400" u="none" cap="none" strike="noStrike">
                <a:solidFill>
                  <a:srgbClr val="B71E42"/>
                </a:solidFill>
                <a:latin typeface="Arial"/>
                <a:ea typeface="Arial"/>
                <a:cs typeface="Arial"/>
                <a:sym typeface="Arial"/>
              </a:rPr>
              <a:t>Let the University Know Your Decision</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Arial"/>
                <a:ea typeface="Arial"/>
                <a:cs typeface="Arial"/>
                <a:sym typeface="Arial"/>
              </a:rPr>
              <a:t>This is usually an acceptance button on your university page.</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en" sz="2400" u="none" cap="none" strike="noStrike">
                <a:solidFill>
                  <a:srgbClr val="B71E42"/>
                </a:solidFill>
                <a:latin typeface="Arial"/>
                <a:ea typeface="Arial"/>
                <a:cs typeface="Arial"/>
                <a:sym typeface="Arial"/>
              </a:rPr>
              <a:t>College Email</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2400" u="none" cap="none" strike="noStrike">
                <a:solidFill>
                  <a:schemeClr val="dk1"/>
                </a:solidFill>
                <a:latin typeface="Arial"/>
                <a:ea typeface="Arial"/>
                <a:cs typeface="Arial"/>
                <a:sym typeface="Arial"/>
              </a:rPr>
              <a:t>Check your college email on a regular basis.</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9" name="Google Shape;109;p4"/>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5" name="Google Shape;115;p5"/>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Senior Decision</a:t>
            </a:r>
            <a:endParaRPr b="0" i="0" sz="1000" u="none" cap="none" strike="noStrike">
              <a:solidFill>
                <a:srgbClr val="000000"/>
              </a:solidFill>
              <a:latin typeface="Arial"/>
              <a:ea typeface="Arial"/>
              <a:cs typeface="Arial"/>
              <a:sym typeface="Arial"/>
            </a:endParaRPr>
          </a:p>
        </p:txBody>
      </p:sp>
      <p:sp>
        <p:nvSpPr>
          <p:cNvPr id="116" name="Google Shape;116;p5"/>
          <p:cNvSpPr txBox="1"/>
          <p:nvPr/>
        </p:nvSpPr>
        <p:spPr>
          <a:xfrm>
            <a:off x="979250" y="567350"/>
            <a:ext cx="7424700" cy="494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rgbClr val="B71E42"/>
                </a:solidFill>
                <a:latin typeface="Arial"/>
                <a:ea typeface="Arial"/>
                <a:cs typeface="Arial"/>
                <a:sym typeface="Arial"/>
              </a:rPr>
              <a:t>Housing</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Arial"/>
                <a:ea typeface="Arial"/>
                <a:cs typeface="Arial"/>
                <a:sym typeface="Arial"/>
              </a:rPr>
              <a:t>You will need to choose whether you are staying on campus or at home. You need to let the university know. Campus housing goes fast.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7" name="Google Shape;117;p5"/>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3" name="Google Shape;123;p6"/>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Senior Decision</a:t>
            </a:r>
            <a:endParaRPr b="0" i="0" sz="1000" u="none" cap="none" strike="noStrike">
              <a:solidFill>
                <a:srgbClr val="000000"/>
              </a:solidFill>
              <a:latin typeface="Arial"/>
              <a:ea typeface="Arial"/>
              <a:cs typeface="Arial"/>
              <a:sym typeface="Arial"/>
            </a:endParaRPr>
          </a:p>
        </p:txBody>
      </p:sp>
      <p:sp>
        <p:nvSpPr>
          <p:cNvPr id="124" name="Google Shape;124;p6"/>
          <p:cNvSpPr txBox="1"/>
          <p:nvPr/>
        </p:nvSpPr>
        <p:spPr>
          <a:xfrm>
            <a:off x="979250" y="567350"/>
            <a:ext cx="7424700" cy="494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rgbClr val="B71E42"/>
                </a:solidFill>
                <a:latin typeface="Arial"/>
                <a:ea typeface="Arial"/>
                <a:cs typeface="Arial"/>
                <a:sym typeface="Arial"/>
              </a:rPr>
              <a:t>Orientation</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Arial"/>
                <a:ea typeface="Arial"/>
                <a:cs typeface="Arial"/>
                <a:sym typeface="Arial"/>
              </a:rPr>
              <a:t>Most schools require New Student Orientation. This will take place over the summer. Sign up as early as possible since this is usually when you schedule your classes. Orientation usually costs $100-200.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5" name="Google Shape;125;p6"/>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1" name="Google Shape;131;p7"/>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Senior Decision</a:t>
            </a:r>
            <a:endParaRPr b="0" i="0" sz="1000" u="none" cap="none" strike="noStrike">
              <a:solidFill>
                <a:srgbClr val="000000"/>
              </a:solidFill>
              <a:latin typeface="Arial"/>
              <a:ea typeface="Arial"/>
              <a:cs typeface="Arial"/>
              <a:sym typeface="Arial"/>
            </a:endParaRPr>
          </a:p>
        </p:txBody>
      </p:sp>
      <p:sp>
        <p:nvSpPr>
          <p:cNvPr id="132" name="Google Shape;132;p7"/>
          <p:cNvSpPr txBox="1"/>
          <p:nvPr/>
        </p:nvSpPr>
        <p:spPr>
          <a:xfrm>
            <a:off x="479100" y="262150"/>
            <a:ext cx="8379600" cy="536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rgbClr val="B71E42"/>
                </a:solidFill>
                <a:latin typeface="Arial"/>
                <a:ea typeface="Arial"/>
                <a:cs typeface="Arial"/>
                <a:sym typeface="Arial"/>
              </a:rPr>
              <a:t>Financial Aid</a:t>
            </a:r>
            <a:endParaRPr b="1" i="0" sz="2400" u="none" cap="none" strike="noStrike">
              <a:solidFill>
                <a:srgbClr val="B71E4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General Scholarship Application</a:t>
            </a:r>
            <a:r>
              <a:rPr b="0" i="0" lang="en" sz="2400" u="none" cap="none" strike="noStrike">
                <a:solidFill>
                  <a:schemeClr val="dk1"/>
                </a:solidFill>
                <a:latin typeface="Arial"/>
                <a:ea typeface="Arial"/>
                <a:cs typeface="Arial"/>
                <a:sym typeface="Arial"/>
              </a:rPr>
              <a:t>- some of these are part of the college application and some are separate. If they are separate applications, make sure to submit by the deadline.</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FAFSA</a:t>
            </a:r>
            <a:r>
              <a:rPr b="0" i="0" lang="en" sz="2400" u="none" cap="none" strike="noStrike">
                <a:solidFill>
                  <a:schemeClr val="dk1"/>
                </a:solidFill>
                <a:latin typeface="Arial"/>
                <a:ea typeface="Arial"/>
                <a:cs typeface="Arial"/>
                <a:sym typeface="Arial"/>
              </a:rPr>
              <a:t>- If you have not yet completed and submitted your FAFSA, this needs to be done ASAP.</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Scholarships</a:t>
            </a:r>
            <a:r>
              <a:rPr b="0" i="0" lang="en" sz="2400" u="none" cap="none" strike="noStrike">
                <a:solidFill>
                  <a:schemeClr val="dk1"/>
                </a:solidFill>
                <a:latin typeface="Arial"/>
                <a:ea typeface="Arial"/>
                <a:cs typeface="Arial"/>
                <a:sym typeface="Arial"/>
              </a:rPr>
              <a:t>- Complete as many scholarships as possible. </a:t>
            </a:r>
            <a:endParaRPr b="1" i="0" sz="2400" u="none" cap="none" strike="noStrike">
              <a:solidFill>
                <a:srgbClr val="B71E4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3" name="Google Shape;133;p7"/>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9" name="Google Shape;139;p8"/>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Senior Decision</a:t>
            </a:r>
            <a:endParaRPr b="0" i="0" sz="1000" u="none" cap="none" strike="noStrike">
              <a:solidFill>
                <a:srgbClr val="000000"/>
              </a:solidFill>
              <a:latin typeface="Arial"/>
              <a:ea typeface="Arial"/>
              <a:cs typeface="Arial"/>
              <a:sym typeface="Arial"/>
            </a:endParaRPr>
          </a:p>
        </p:txBody>
      </p:sp>
      <p:sp>
        <p:nvSpPr>
          <p:cNvPr id="140" name="Google Shape;140;p8"/>
          <p:cNvSpPr txBox="1"/>
          <p:nvPr/>
        </p:nvSpPr>
        <p:spPr>
          <a:xfrm>
            <a:off x="479100" y="262150"/>
            <a:ext cx="8379600" cy="509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rgbClr val="B71E42"/>
                </a:solidFill>
                <a:latin typeface="Arial"/>
                <a:ea typeface="Arial"/>
                <a:cs typeface="Arial"/>
                <a:sym typeface="Arial"/>
              </a:rPr>
              <a:t>Financial Aid</a:t>
            </a:r>
            <a:endParaRPr b="1" i="0" sz="2400" u="none" cap="none" strike="noStrike">
              <a:solidFill>
                <a:srgbClr val="B71E4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Federal Pell Grant</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Texas Grant 1st year</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TPEG Grant (TX Grant Match)</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Fed Direct Loan- Subsidized</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Fed Direct Loan- Unsubsidized</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Federal Direct Parent Loan</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Work Study</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1" name="Google Shape;141;p8"/>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7" name="Google Shape;147;p9"/>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Senior Decision</a:t>
            </a:r>
            <a:endParaRPr b="0" i="0" sz="1000" u="none" cap="none" strike="noStrike">
              <a:solidFill>
                <a:srgbClr val="000000"/>
              </a:solidFill>
              <a:latin typeface="Arial"/>
              <a:ea typeface="Arial"/>
              <a:cs typeface="Arial"/>
              <a:sym typeface="Arial"/>
            </a:endParaRPr>
          </a:p>
        </p:txBody>
      </p:sp>
      <p:sp>
        <p:nvSpPr>
          <p:cNvPr id="148" name="Google Shape;148;p9"/>
          <p:cNvSpPr txBox="1"/>
          <p:nvPr/>
        </p:nvSpPr>
        <p:spPr>
          <a:xfrm>
            <a:off x="479100" y="262150"/>
            <a:ext cx="8379600" cy="472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0" lang="en" sz="2400" u="none" cap="none" strike="noStrike">
                <a:solidFill>
                  <a:srgbClr val="B71E42"/>
                </a:solidFill>
                <a:latin typeface="Arial"/>
                <a:ea typeface="Arial"/>
                <a:cs typeface="Arial"/>
                <a:sym typeface="Arial"/>
              </a:rPr>
              <a:t>Financial Aid</a:t>
            </a:r>
            <a:endParaRPr b="1" i="0" sz="2400" u="none" cap="none" strike="noStrike">
              <a:solidFill>
                <a:srgbClr val="B71E4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You must accept or deny the financial aid being offered. There is usually a deadline. If you miss this deadline, you will not receive the financial aid.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You can call the university’s financial aid office and ask about other opportunities.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9" name="Google Shape;149;p9"/>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